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1"/>
  </p:notesMasterIdLst>
  <p:sldIdLst>
    <p:sldId id="310" r:id="rId2"/>
    <p:sldId id="311" r:id="rId3"/>
    <p:sldId id="298" r:id="rId4"/>
    <p:sldId id="290" r:id="rId5"/>
    <p:sldId id="312" r:id="rId6"/>
    <p:sldId id="285" r:id="rId7"/>
    <p:sldId id="309" r:id="rId8"/>
    <p:sldId id="299" r:id="rId9"/>
    <p:sldId id="286" r:id="rId10"/>
    <p:sldId id="317" r:id="rId11"/>
    <p:sldId id="304" r:id="rId12"/>
    <p:sldId id="305" r:id="rId13"/>
    <p:sldId id="306" r:id="rId14"/>
    <p:sldId id="313" r:id="rId15"/>
    <p:sldId id="287" r:id="rId16"/>
    <p:sldId id="301" r:id="rId17"/>
    <p:sldId id="318" r:id="rId18"/>
    <p:sldId id="292" r:id="rId19"/>
    <p:sldId id="314" r:id="rId20"/>
    <p:sldId id="315" r:id="rId21"/>
    <p:sldId id="316" r:id="rId22"/>
    <p:sldId id="288" r:id="rId23"/>
    <p:sldId id="293" r:id="rId24"/>
    <p:sldId id="294" r:id="rId25"/>
    <p:sldId id="295" r:id="rId26"/>
    <p:sldId id="296" r:id="rId27"/>
    <p:sldId id="297" r:id="rId28"/>
    <p:sldId id="300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0F8B-6EF0-49D7-B048-0806813289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8DD1-5ABB-434D-85A5-AC3846A76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8DD1-5ABB-434D-85A5-AC3846A764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4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8DD1-5ABB-434D-85A5-AC3846A764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4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8DD1-5ABB-434D-85A5-AC3846A764A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9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5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5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24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8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6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3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0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08FC6E-F512-4779-827C-A2F0125597BE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8D4B-1A9F-4264-9137-4D04D1591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1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file/d/1JtO2y5JFvBWjbi3rJt9U9adbzHOjkArN/view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Xm2vZax_OFq4wqGZ8YMgNH7oh6PLk_D2/view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k8H2f4UlAfSZRto9DiuOdfMjjDoN16Ra/view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mLDAKD6F3JLgMvsnbU7aGZUpXcknZW5/edit#gid=1009279844" TargetMode="External"/><Relationship Id="rId2" Type="http://schemas.openxmlformats.org/officeDocument/2006/relationships/hyperlink" Target="https://docs.google.com/spreadsheets/d/1L8ko9fX5F43czLCL8aE8Vx3ezADPHeMq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KFclQ5E_nT6RU8HJMWdEVX5pKtLYBejn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pQpTdV-m73vhUMLz42TujKNB9t0m6DEk/view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rSkQ_-lteBgzEnWPXOJ8tYUm7ICrpn19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7MmM0V3UKk2owm-YJi2ZM1YUvwdMH0iI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vErlUcIH9Oo-LRHjGbZhq9P3iAWOMgKm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uP53SxYZD2sSBu6mApwt9yRITPQHwoA6/view?usp=shar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primenenie-kviz-tehnologii-v-obrazovanii/viewe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RD_BsEkAYEHxjQDnXeKaNRwJMw0Ut4s/view?usp=sharing" TargetMode="External"/><Relationship Id="rId2" Type="http://schemas.openxmlformats.org/officeDocument/2006/relationships/hyperlink" Target="https://myqui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HO6iFudRsaM71WJGEcpC0UMuDG9D3h4X/view?usp=shari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4IBGornZG4jF3yawm6SPPCOy4fwx-cr1/edit?usp=sharing&amp;ouid=102067254789056746424&amp;rtpof=true&amp;sd=tru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file/d/1kk6SNm4MeG7diheeSabBSV0Lawl5LR_m/view?usp=sharinghttps://drive.google.com/drive/folders/1x_T122BrtqCbcfi3Q6QGHa73UAF1Kqtz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QokWQPRUbB_dxZwLccd_SuvZoBbor6b/view?usp=sharing" TargetMode="External"/><Relationship Id="rId2" Type="http://schemas.openxmlformats.org/officeDocument/2006/relationships/hyperlink" Target="https://drive.google.com/file/d/1tWYVXpg-C6Bw3lSq8g1ENjrUoPV9JCpS/view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CkCTHzV6rpccH8rmA6ce67biHPEi0C4/view?usp=drive_link" TargetMode="External"/><Relationship Id="rId2" Type="http://schemas.openxmlformats.org/officeDocument/2006/relationships/hyperlink" Target="https://drive.google.com/drive/folders/1x_T122BrtqCbcfi3Q6QGHa73UAF1Kqt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rive.google.com/drive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781" y="1694953"/>
            <a:ext cx="7726261" cy="2730469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“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Современный </a:t>
            </a:r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урок 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в соответствии с требованиями ОФГОС: мастерская учителя МАОУ СШ № 11</a:t>
            </a: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”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991" y="889233"/>
            <a:ext cx="749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Электронный сборник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 методических материалов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741" y="20565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средняя школа № 11 г. Бор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055" y="5663821"/>
            <a:ext cx="311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223-2024 учебный год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Мастерская </a:t>
            </a:r>
            <a:r>
              <a:rPr lang="ru-RU" sz="2400" dirty="0" smtClean="0"/>
              <a:t>учителя английского языка </a:t>
            </a:r>
            <a:r>
              <a:rPr lang="ru-RU" dirty="0" err="1" smtClean="0"/>
              <a:t>Голдобиной</a:t>
            </a:r>
            <a:r>
              <a:rPr lang="ru-RU" dirty="0" smtClean="0"/>
              <a:t> В.А.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Выступление из опыта работы </a:t>
            </a:r>
            <a:r>
              <a:rPr lang="ru-RU" u="sng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Голдобиной</a:t>
            </a:r>
            <a:r>
              <a:rPr lang="ru-RU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В.А.: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drive.google.com/file/d/1JtO2y5JFvBWjbi3rJt9U9adbzHOjkArN/view?usp=sharing</a:t>
            </a:r>
            <a:endParaRPr lang="ru-RU" u="sng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3603009"/>
            <a:ext cx="8072435" cy="28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3380" cy="125325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педагогов МБОУ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Огурская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Красноярский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край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74446"/>
              </p:ext>
            </p:extLst>
          </p:nvPr>
        </p:nvGraphicFramePr>
        <p:xfrm>
          <a:off x="586854" y="1705970"/>
          <a:ext cx="7956644" cy="4012441"/>
        </p:xfrm>
        <a:graphic>
          <a:graphicData uri="http://schemas.openxmlformats.org/drawingml/2006/table">
            <a:tbl>
              <a:tblPr firstRow="1" firstCol="1" bandRow="1"/>
              <a:tblGrid>
                <a:gridCol w="1945282"/>
                <a:gridCol w="1974535"/>
                <a:gridCol w="1989160"/>
                <a:gridCol w="1184721"/>
                <a:gridCol w="862946"/>
              </a:tblGrid>
              <a:tr h="2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Опорные знания (понятия, алгоритмы и т.п.) необходимые для решения учебной задачи (УЗ)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учебной задачи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Твердые и мягкие звуки, буква «мягкий знак»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Ребята, проверьте работу ученика 2 класса. Дайте совет мальчику.</a:t>
                      </a: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Правило написания ь на конце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04" marR="3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36352"/>
              </p:ext>
            </p:extLst>
          </p:nvPr>
        </p:nvGraphicFramePr>
        <p:xfrm>
          <a:off x="0" y="245661"/>
          <a:ext cx="9144000" cy="684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039"/>
                <a:gridCol w="7246961"/>
              </a:tblGrid>
              <a:tr h="416003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0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160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 Ь на конце наречий после шипящих</a:t>
                      </a:r>
                    </a:p>
                  </a:txBody>
                  <a:tcPr marL="68580" marR="68580" marT="0" marB="0"/>
                </a:tc>
              </a:tr>
              <a:tr h="4105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раздела 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Наречие. Речь.</a:t>
                      </a:r>
                    </a:p>
                  </a:txBody>
                  <a:tcPr marL="68580" marR="68580" marT="0" marB="0"/>
                </a:tc>
              </a:tr>
              <a:tr h="3789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Опорные знания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Ь  после шипящих на конце имен существительных, кратких прилагательных , глаголов.</a:t>
                      </a:r>
                    </a:p>
                  </a:txBody>
                  <a:tcPr marL="68580" marR="68580" marT="0" marB="0"/>
                </a:tc>
              </a:tr>
              <a:tr h="4160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 написания мягкого знака после шипящих</a:t>
                      </a:r>
                    </a:p>
                  </a:txBody>
                  <a:tcPr marL="68580" marR="68580" marT="0" marB="0"/>
                </a:tc>
              </a:tr>
              <a:tr h="215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учебной задачи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классе появляется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домовенок Кузя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приносит заявление, в котором просит проверить ошибки: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Заявление.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Заявляю, что как только ноч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заполночь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приходит в мой дом всякая молодеж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Ноги все сплош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грязные от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луж</a:t>
                      </a:r>
                      <a:r>
                        <a:rPr lang="ru-RU" sz="16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А ты тут ходиш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моеш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вытираеш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убираеш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 общем, жить мне так невмоч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Точ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-в-точ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усталости упаду навзнич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никакой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</a:t>
                      </a:r>
                      <a:r>
                        <a:rPr lang="ru-RU" sz="16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поможет. Так, что прошу поставить на мой дом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домовенофон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 то я хоть и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</a:t>
                      </a:r>
                      <a:r>
                        <a:rPr lang="ru-RU" sz="16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 уйду отсюда проч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816472"/>
              </p:ext>
            </p:extLst>
          </p:nvPr>
        </p:nvGraphicFramePr>
        <p:xfrm>
          <a:off x="163773" y="2361063"/>
          <a:ext cx="8734567" cy="4203509"/>
        </p:xfrm>
        <a:graphic>
          <a:graphicData uri="http://schemas.openxmlformats.org/drawingml/2006/table">
            <a:tbl>
              <a:tblPr firstRow="1" firstCol="1" bandRow="1"/>
              <a:tblGrid>
                <a:gridCol w="2542568"/>
                <a:gridCol w="4088714"/>
                <a:gridCol w="2103285"/>
              </a:tblGrid>
              <a:tr h="2193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Опорные знания (понятия, алгоритмы и т.п.) необходимые для решения учебной задачи (УЗ)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учебной задачи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Средство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Пространственные представления: лево-право, перед- находится за, виды транспорта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классе сделана разметка дороги.  Часть ребят изображают двигающийся транспорт. Ребята, у вас закончились уроки, а ваш дом по ту сторону дороги. Вам нужно перейти дорогу, по которой непрерывно двигаются автомобили.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Правило  перехода через дорогу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9" marR="68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53345"/>
              </p:ext>
            </p:extLst>
          </p:nvPr>
        </p:nvGraphicFramePr>
        <p:xfrm>
          <a:off x="136478" y="281078"/>
          <a:ext cx="8598089" cy="1758694"/>
        </p:xfrm>
        <a:graphic>
          <a:graphicData uri="http://schemas.openxmlformats.org/drawingml/2006/table">
            <a:tbl>
              <a:tblPr firstRow="1" firstCol="1" bandRow="1"/>
              <a:tblGrid>
                <a:gridCol w="3252798"/>
                <a:gridCol w="5345291"/>
              </a:tblGrid>
              <a:tr h="46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на дороге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раздела курса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безопасной жизни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9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00" y="398128"/>
            <a:ext cx="7055380" cy="1400530"/>
          </a:xfrm>
        </p:spPr>
        <p:txBody>
          <a:bodyPr/>
          <a:lstStyle/>
          <a:p>
            <a:r>
              <a:rPr lang="ru-RU" sz="3200" dirty="0" smtClean="0"/>
              <a:t>Мастерская</a:t>
            </a:r>
            <a:r>
              <a:rPr lang="ru-RU" dirty="0" smtClean="0"/>
              <a:t> </a:t>
            </a:r>
            <a:r>
              <a:rPr lang="ru-RU" sz="2000" dirty="0" smtClean="0"/>
              <a:t>учителя начальных классов </a:t>
            </a:r>
            <a:br>
              <a:rPr lang="ru-RU" sz="2000" dirty="0" smtClean="0"/>
            </a:br>
            <a:r>
              <a:rPr lang="ru-RU" sz="3600" dirty="0" err="1" smtClean="0"/>
              <a:t>Тавлихановой</a:t>
            </a:r>
            <a:r>
              <a:rPr lang="ru-RU" sz="3600" dirty="0" smtClean="0"/>
              <a:t> Н.Н.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838628" cy="3665487"/>
          </a:xfrm>
        </p:spPr>
        <p:txBody>
          <a:bodyPr/>
          <a:lstStyle/>
          <a:p>
            <a:r>
              <a:rPr lang="ru-RU" dirty="0" smtClean="0"/>
              <a:t>Яшина Н.Ю. и </a:t>
            </a:r>
            <a:r>
              <a:rPr lang="ru-RU" dirty="0" err="1" smtClean="0"/>
              <a:t>Тавлиханова</a:t>
            </a:r>
            <a:r>
              <a:rPr lang="ru-RU" dirty="0" smtClean="0"/>
              <a:t> Н.Н. :Педагогический дизайн как инструмент формирования познавательных умений у младших школьников на уроках русского языка (Сборник статей по материалам </a:t>
            </a:r>
            <a:r>
              <a:rPr lang="en-US" dirty="0" smtClean="0"/>
              <a:t>IV</a:t>
            </a:r>
            <a:r>
              <a:rPr lang="ru-RU" dirty="0" smtClean="0"/>
              <a:t> Всероссийской научно-практической конференции «Проблемы и перспективы развития начального образования» , </a:t>
            </a:r>
            <a:r>
              <a:rPr lang="ru-RU" dirty="0" err="1" smtClean="0"/>
              <a:t>г.Н</a:t>
            </a:r>
            <a:r>
              <a:rPr lang="ru-RU" dirty="0" smtClean="0"/>
              <a:t>-Новгород, апрель 2024 г., стр. 257)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drive.google.com/file/d/1Xm2vZax_OFq4wqGZ8YMgNH7oh6PLk_D2/view?usp=sharing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99" y="439070"/>
            <a:ext cx="7347309" cy="2099413"/>
          </a:xfrm>
        </p:spPr>
        <p:txBody>
          <a:bodyPr/>
          <a:lstStyle/>
          <a:p>
            <a:pPr algn="ctr"/>
            <a:r>
              <a:rPr lang="ru-RU" sz="3200" dirty="0" smtClean="0"/>
              <a:t>Мастерская</a:t>
            </a:r>
            <a:r>
              <a:rPr lang="ru-RU" sz="2400" dirty="0" smtClean="0"/>
              <a:t> учителя начальных классов </a:t>
            </a:r>
            <a:r>
              <a:rPr lang="ru-RU" sz="3200" dirty="0" err="1" smtClean="0"/>
              <a:t>Тавлихановой</a:t>
            </a:r>
            <a:r>
              <a:rPr lang="ru-RU" sz="3200" dirty="0" smtClean="0"/>
              <a:t> Н.Н.: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Использование технологии </a:t>
            </a:r>
            <a:r>
              <a:rPr lang="ru-RU" sz="2400" dirty="0"/>
              <a:t>п</a:t>
            </a:r>
            <a:r>
              <a:rPr lang="ru-RU" sz="2400" dirty="0" smtClean="0"/>
              <a:t>едагогический универсальный дизайн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2893325"/>
            <a:ext cx="7347309" cy="2074459"/>
          </a:xfrm>
        </p:spPr>
        <p:txBody>
          <a:bodyPr/>
          <a:lstStyle/>
          <a:p>
            <a:endParaRPr lang="ru-RU" dirty="0">
              <a:hlinkClick r:id="rId2"/>
            </a:endParaRPr>
          </a:p>
          <a:p>
            <a:r>
              <a:rPr lang="ru-RU" dirty="0" smtClean="0">
                <a:hlinkClick r:id="rId2"/>
              </a:rPr>
              <a:t>Открытый урок </a:t>
            </a:r>
            <a:r>
              <a:rPr lang="ru-RU" dirty="0" err="1" smtClean="0">
                <a:hlinkClick r:id="rId2"/>
              </a:rPr>
              <a:t>Тавлихановой</a:t>
            </a:r>
            <a:r>
              <a:rPr lang="ru-RU" dirty="0" smtClean="0">
                <a:hlinkClick r:id="rId2"/>
              </a:rPr>
              <a:t> Н.Н.</a:t>
            </a: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EBEBEB"/>
                </a:solidFill>
              </a:rPr>
              <a:t>Педагогический универсальный </a:t>
            </a:r>
            <a:r>
              <a:rPr lang="ru-RU" sz="2400" dirty="0" smtClean="0">
                <a:solidFill>
                  <a:srgbClr val="EBEBEB"/>
                </a:solidFill>
              </a:rPr>
              <a:t>дизайн:</a:t>
            </a:r>
            <a:br>
              <a:rPr lang="ru-RU" sz="2400" dirty="0" smtClean="0">
                <a:solidFill>
                  <a:srgbClr val="EBEBEB"/>
                </a:solidFill>
              </a:rPr>
            </a:br>
            <a:r>
              <a:rPr lang="ru-RU" sz="4400" dirty="0">
                <a:solidFill>
                  <a:srgbClr val="EBEBEB"/>
                </a:solidFill>
              </a:rPr>
              <a:t>р</a:t>
            </a:r>
            <a:r>
              <a:rPr lang="ru-RU" sz="4400" dirty="0" smtClean="0">
                <a:solidFill>
                  <a:srgbClr val="EBEBEB"/>
                </a:solidFill>
              </a:rPr>
              <a:t>езультаты диагностики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Свод _Результаты </a:t>
            </a:r>
            <a:r>
              <a:rPr lang="ru-RU" dirty="0" err="1" smtClean="0">
                <a:hlinkClick r:id="rId2"/>
              </a:rPr>
              <a:t>диагностики_МАОУ</a:t>
            </a:r>
            <a:r>
              <a:rPr lang="ru-RU" dirty="0" smtClean="0">
                <a:hlinkClick r:id="rId2"/>
              </a:rPr>
              <a:t> СШ № 11: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docs.google.com/spreadsheets/d/13mLDAKD6F3JLgMvsnbU7aGZUpXcknZW5/edit#gid=1009279844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553821" cy="1348786"/>
          </a:xfrm>
        </p:spPr>
        <p:txBody>
          <a:bodyPr/>
          <a:lstStyle/>
          <a:p>
            <a:r>
              <a:rPr lang="ru-RU" dirty="0"/>
              <a:t>Мастерская </a:t>
            </a:r>
            <a:r>
              <a:rPr lang="ru-RU" sz="3200" dirty="0"/>
              <a:t>учителя начальных классов </a:t>
            </a:r>
            <a:r>
              <a:rPr lang="ru-RU" sz="3200" dirty="0" err="1" smtClean="0"/>
              <a:t>Кандалиной</a:t>
            </a:r>
            <a:r>
              <a:rPr lang="ru-RU" sz="3200" dirty="0" smtClean="0"/>
              <a:t> В.С.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Использование технологии педагогического универсального дизайна </a:t>
            </a:r>
          </a:p>
          <a:p>
            <a:pPr algn="ctr"/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docs.google.com/document/d/1KFclQ5E_nT6RU8HJMWdEVX5pKtLYBejn/edit?usp=sharing&amp;ouid=102067254789056746424&amp;rtpof=true&amp;sd=true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EBEBEB"/>
                </a:solidFill>
              </a:rPr>
              <a:t>Мастерская </a:t>
            </a:r>
            <a:r>
              <a:rPr lang="ru-RU" sz="2800" dirty="0">
                <a:solidFill>
                  <a:srgbClr val="EBEBEB"/>
                </a:solidFill>
              </a:rPr>
              <a:t>учителя начальных </a:t>
            </a:r>
            <a:r>
              <a:rPr lang="ru-RU" sz="2800" dirty="0" smtClean="0">
                <a:solidFill>
                  <a:srgbClr val="EBEBEB"/>
                </a:solidFill>
              </a:rPr>
              <a:t>классов </a:t>
            </a:r>
            <a:r>
              <a:rPr lang="ru-RU" sz="2800" dirty="0" err="1" smtClean="0">
                <a:solidFill>
                  <a:srgbClr val="EBEBEB"/>
                </a:solidFill>
              </a:rPr>
              <a:t>Блиновой</a:t>
            </a:r>
            <a:r>
              <a:rPr lang="ru-RU" sz="2800" dirty="0" smtClean="0">
                <a:solidFill>
                  <a:srgbClr val="EBEBEB"/>
                </a:solidFill>
              </a:rPr>
              <a:t> М.С.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педагогический универсальный дизайн на уроках математики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drive.google.com/file/d/1pQpTdV-m73vhUMLz42TujKNB9t0m6DEk/view?usp=sharing</a:t>
            </a:r>
            <a:endParaRPr lang="ru-RU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2052925"/>
            <a:ext cx="7893219" cy="4195481"/>
          </a:xfrm>
        </p:spPr>
        <p:txBody>
          <a:bodyPr/>
          <a:lstStyle/>
          <a:p>
            <a:r>
              <a:rPr lang="ru-RU" dirty="0" smtClean="0"/>
              <a:t>Технология организации проектной деятельности(</a:t>
            </a:r>
            <a:r>
              <a:rPr lang="ru-RU" dirty="0" err="1" smtClean="0"/>
              <a:t>авт.Плетенева</a:t>
            </a:r>
            <a:r>
              <a:rPr lang="ru-RU" dirty="0" smtClean="0"/>
              <a:t> О.В.):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https://docs.google.com/presentation/d/1rSkQ_-</a:t>
            </a:r>
            <a:r>
              <a:rPr lang="en-US" dirty="0" smtClean="0">
                <a:hlinkClick r:id="rId2"/>
              </a:rPr>
              <a:t>lteBgzEnWPXOJ8tYUm7ICrpn19/edit?usp=sharing&amp;ouid=102067254789056746424&amp;rtpof=true&amp;sd=true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3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524"/>
          </a:xfrm>
        </p:spPr>
        <p:txBody>
          <a:bodyPr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26375"/>
              </p:ext>
            </p:extLst>
          </p:nvPr>
        </p:nvGraphicFramePr>
        <p:xfrm>
          <a:off x="136479" y="1364777"/>
          <a:ext cx="8898340" cy="541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463"/>
                <a:gridCol w="6623358"/>
                <a:gridCol w="1634519"/>
              </a:tblGrid>
              <a:tr h="43011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Слайд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091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Притча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1061">
                <a:tc>
                  <a:txBody>
                    <a:bodyPr/>
                    <a:lstStyle/>
                    <a:p>
                      <a:r>
                        <a:rPr lang="ru-RU" sz="1200" smtClean="0"/>
                        <a:t>2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Особенности работы учителя при реализации </a:t>
                      </a:r>
                      <a:r>
                        <a:rPr lang="ru-RU" sz="1200" baseline="0" dirty="0" smtClean="0"/>
                        <a:t> ОФГОС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0027">
                <a:tc>
                  <a:txBody>
                    <a:bodyPr/>
                    <a:lstStyle/>
                    <a:p>
                      <a:r>
                        <a:rPr lang="ru-RU" sz="1200" smtClean="0"/>
                        <a:t>3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и логика урока</a:t>
                      </a:r>
                      <a:r>
                        <a:rPr lang="ru-RU" sz="1200" baseline="0" dirty="0" smtClean="0"/>
                        <a:t> «открытие» новых знаний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8994">
                <a:tc>
                  <a:txBody>
                    <a:bodyPr/>
                    <a:lstStyle/>
                    <a:p>
                      <a:r>
                        <a:rPr lang="ru-RU" sz="120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Мастерская учителя начальных классов Даниловой Т.В.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6-7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2236">
                <a:tc>
                  <a:txBody>
                    <a:bodyPr/>
                    <a:lstStyle/>
                    <a:p>
                      <a:r>
                        <a:rPr lang="ru-RU" sz="120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Мастерская учителя начальных классов Исаковой И.А.(исследовательская деятельность)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5342">
                <a:tc>
                  <a:txBody>
                    <a:bodyPr/>
                    <a:lstStyle/>
                    <a:p>
                      <a:r>
                        <a:rPr lang="ru-RU" sz="1200" smtClean="0"/>
                        <a:t>6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Мастерская учителя английского языка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Голдобиной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В.А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9-10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954">
                <a:tc>
                  <a:txBody>
                    <a:bodyPr/>
                    <a:lstStyle/>
                    <a:p>
                      <a:r>
                        <a:rPr lang="ru-RU" sz="120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Опыт планирования урока по ОФГОС учителей Красноярского края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11-13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3777">
                <a:tc>
                  <a:txBody>
                    <a:bodyPr/>
                    <a:lstStyle/>
                    <a:p>
                      <a:r>
                        <a:rPr lang="ru-RU" sz="120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Мастерская</a:t>
                      </a:r>
                      <a:r>
                        <a:rPr lang="ru-RU" sz="1200" baseline="0" dirty="0" smtClean="0"/>
                        <a:t> учителя начальных классов </a:t>
                      </a:r>
                      <a:r>
                        <a:rPr lang="ru-RU" sz="1200" baseline="0" dirty="0" err="1" smtClean="0"/>
                        <a:t>Тавлихановой</a:t>
                      </a:r>
                      <a:r>
                        <a:rPr lang="ru-RU" sz="1200" baseline="0" dirty="0" smtClean="0"/>
                        <a:t> Н.Н.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14-15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2236">
                <a:tc>
                  <a:txBody>
                    <a:bodyPr/>
                    <a:lstStyle/>
                    <a:p>
                      <a:r>
                        <a:rPr lang="ru-RU" sz="120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Результаты диагностики(модальность,</a:t>
                      </a:r>
                      <a:r>
                        <a:rPr lang="ru-RU" sz="1200" baseline="0" dirty="0" smtClean="0"/>
                        <a:t> ведущее полушарие) индивидуальных особенностей обучающихся </a:t>
                      </a:r>
                      <a:r>
                        <a:rPr lang="ru-RU" sz="1200" dirty="0" smtClean="0"/>
                        <a:t>МАОУ СШ № 11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5342">
                <a:tc>
                  <a:txBody>
                    <a:bodyPr/>
                    <a:lstStyle/>
                    <a:p>
                      <a:r>
                        <a:rPr lang="ru-RU" sz="120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Мастерская учителя начальных классов </a:t>
                      </a:r>
                      <a:r>
                        <a:rPr lang="ru-RU" sz="1200" dirty="0" err="1" smtClean="0"/>
                        <a:t>Блиновой</a:t>
                      </a:r>
                      <a:r>
                        <a:rPr lang="ru-RU" sz="1200" dirty="0" smtClean="0"/>
                        <a:t> М.С.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2236">
                <a:tc>
                  <a:txBody>
                    <a:bodyPr/>
                    <a:lstStyle/>
                    <a:p>
                      <a:r>
                        <a:rPr lang="ru-RU" sz="1200" smtClean="0"/>
                        <a:t>11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Проектная деятельность. </a:t>
                      </a:r>
                      <a:r>
                        <a:rPr lang="ru-RU" sz="1200" dirty="0" err="1" smtClean="0"/>
                        <a:t>Алгоритмы.Форма</a:t>
                      </a:r>
                      <a:r>
                        <a:rPr lang="ru-RU" sz="1200" dirty="0" smtClean="0"/>
                        <a:t> представления </a:t>
                      </a:r>
                      <a:r>
                        <a:rPr lang="ru-RU" sz="1200" dirty="0" err="1" smtClean="0"/>
                        <a:t>метапредметных</a:t>
                      </a:r>
                      <a:r>
                        <a:rPr lang="ru-RU" sz="1200" dirty="0" smtClean="0"/>
                        <a:t> результатов.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18-19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7223">
                <a:tc>
                  <a:txBody>
                    <a:bodyPr/>
                    <a:lstStyle/>
                    <a:p>
                      <a:r>
                        <a:rPr lang="ru-RU" sz="1200" smtClean="0"/>
                        <a:t>12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Мастерская учителя географии, </a:t>
                      </a:r>
                      <a:r>
                        <a:rPr lang="ru-RU" sz="1200" dirty="0" err="1" smtClean="0"/>
                        <a:t>к.г.н</a:t>
                      </a:r>
                      <a:r>
                        <a:rPr lang="ru-RU" sz="1200" dirty="0" smtClean="0"/>
                        <a:t>. Кораблевой О.В.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0118">
                <a:tc>
                  <a:txBody>
                    <a:bodyPr/>
                    <a:lstStyle/>
                    <a:p>
                      <a:r>
                        <a:rPr lang="ru-RU" sz="1200" smtClean="0"/>
                        <a:t>13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Что нужно ученику, чтобы новое действие превратилось в навык.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21-24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01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Мастерская учителя русского языка и литературы </a:t>
                      </a:r>
                      <a:r>
                        <a:rPr lang="ru-RU" sz="1200" dirty="0" err="1" smtClean="0"/>
                        <a:t>Марасановой</a:t>
                      </a:r>
                      <a:r>
                        <a:rPr lang="ru-RU" sz="1200" dirty="0" smtClean="0"/>
                        <a:t> М.Т.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6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1419367"/>
            <a:ext cx="7893219" cy="4829039"/>
          </a:xfrm>
        </p:spPr>
        <p:txBody>
          <a:bodyPr/>
          <a:lstStyle/>
          <a:p>
            <a:r>
              <a:rPr lang="ru-RU" dirty="0" smtClean="0"/>
              <a:t>Алгоритмы проектных действий: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docs.google.com/document/d/17MmM0V3UKk2owm-YJi2ZM1YUvwdMH0iI/edit?usp=sharing&amp;ouid=102067254789056746424&amp;rtpof=true&amp;sd=true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Форма представления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по итогам проектной деятельности: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Мастерская</a:t>
            </a:r>
            <a:r>
              <a:rPr lang="ru-RU" dirty="0" smtClean="0"/>
              <a:t> </a:t>
            </a:r>
            <a:r>
              <a:rPr lang="ru-RU" sz="2800" dirty="0" smtClean="0"/>
              <a:t>учителя географии,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к.г.н</a:t>
            </a:r>
            <a:r>
              <a:rPr lang="ru-RU" sz="2800" dirty="0" smtClean="0"/>
              <a:t>. </a:t>
            </a:r>
            <a:r>
              <a:rPr lang="ru-RU" sz="3200" dirty="0" smtClean="0"/>
              <a:t>Кораблевой О.В.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647560" cy="4195481"/>
          </a:xfrm>
        </p:spPr>
        <p:txBody>
          <a:bodyPr/>
          <a:lstStyle/>
          <a:p>
            <a:r>
              <a:rPr lang="ru-RU" dirty="0" smtClean="0"/>
              <a:t>Проект обучающейся 9 класса Агафоновой Ю. (руководитель Кораблева О.В.) «Удивительное рядом»: природа, достопримечательности и промыслы </a:t>
            </a:r>
            <a:r>
              <a:rPr lang="ru-RU" dirty="0" err="1" smtClean="0"/>
              <a:t>г.Бор</a:t>
            </a:r>
            <a:r>
              <a:rPr lang="ru-RU" dirty="0" smtClean="0"/>
              <a:t> в районе канатной дороги»: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docs.google.com/document/d/1vErlUcIH9Oo-LRHjGbZhq9P3iAWOMgKm/edit?usp=sharing&amp;ouid=102067254789056746424&amp;rtpof=true&amp;sd=true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573206"/>
            <a:ext cx="8488908" cy="556828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нужно ученику,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он мог правильно выполнить новое действие,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которое в дальнейшем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превращается в навык?»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NewRomanPSMT"/>
                <a:ea typeface="Calibri" panose="020F0502020204030204" pitchFamily="34" charset="0"/>
                <a:cs typeface="TimesNewRomanPSMT"/>
              </a:rPr>
              <a:t>П.Я. </a:t>
            </a:r>
            <a:r>
              <a:rPr lang="ru-RU" sz="4400" dirty="0" smtClean="0">
                <a:latin typeface="TimesNewRomanPSMT"/>
                <a:ea typeface="Calibri" panose="020F0502020204030204" pitchFamily="34" charset="0"/>
                <a:cs typeface="TimesNewRomanPSMT"/>
              </a:rPr>
              <a:t>Гальперин дает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2052925"/>
            <a:ext cx="7893219" cy="4197750"/>
          </a:xfrm>
        </p:spPr>
        <p:txBody>
          <a:bodyPr>
            <a:normAutofit/>
          </a:bodyPr>
          <a:lstStyle/>
          <a:p>
            <a:r>
              <a:rPr lang="ru-RU" dirty="0">
                <a:latin typeface="TimesNewRomanPSMT"/>
              </a:rPr>
              <a:t>Для успешного освоения </a:t>
            </a:r>
            <a:r>
              <a:rPr lang="ru-RU" dirty="0" smtClean="0">
                <a:latin typeface="TimesNewRomanPSMT"/>
              </a:rPr>
              <a:t>учащимися </a:t>
            </a:r>
            <a:r>
              <a:rPr lang="ru-RU" dirty="0">
                <a:latin typeface="TimesNewRomanPSMT"/>
              </a:rPr>
              <a:t>нового действия П.Я. </a:t>
            </a:r>
            <a:r>
              <a:rPr lang="ru-RU" dirty="0" smtClean="0">
                <a:latin typeface="TimesNewRomanPSMT"/>
              </a:rPr>
              <a:t>Гальперин предлагал </a:t>
            </a:r>
            <a:r>
              <a:rPr lang="ru-RU" dirty="0">
                <a:latin typeface="TimesNewRomanPSMT"/>
              </a:rPr>
              <a:t>следующий </a:t>
            </a:r>
            <a:r>
              <a:rPr lang="ru-RU" dirty="0" smtClean="0">
                <a:latin typeface="TimesNewRomanPSMT"/>
              </a:rPr>
              <a:t>алгоритм: 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latin typeface="TimesNewRomanPS-ItalicMT"/>
              </a:rPr>
              <a:t>Мотивация учения.  </a:t>
            </a:r>
          </a:p>
          <a:p>
            <a:pPr marL="0" indent="0">
              <a:buNone/>
            </a:pPr>
            <a:r>
              <a:rPr lang="ru-RU" dirty="0" smtClean="0">
                <a:latin typeface="TimesNewRomanPSMT"/>
              </a:rPr>
              <a:t>Результатом </a:t>
            </a:r>
            <a:r>
              <a:rPr lang="ru-RU" dirty="0">
                <a:latin typeface="TimesNewRomanPSMT"/>
              </a:rPr>
              <a:t>этого этапа должно стать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формирование мотивационной основы действия.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NewRomanPS-ItalicMT"/>
              </a:rPr>
              <a:t>2. </a:t>
            </a:r>
            <a:r>
              <a:rPr lang="ru-RU" b="1" i="1" dirty="0">
                <a:solidFill>
                  <a:schemeClr val="bg1"/>
                </a:solidFill>
                <a:latin typeface="TimesNewRomanPS-ItalicMT"/>
              </a:rPr>
              <a:t>Контроль опорных знаний и умений. </a:t>
            </a:r>
            <a:endParaRPr lang="ru-RU" b="1" i="1" dirty="0" smtClean="0">
              <a:solidFill>
                <a:schemeClr val="bg1"/>
              </a:solidFill>
              <a:latin typeface="TimesNewRomanPS-ItalicMT"/>
            </a:endParaRPr>
          </a:p>
          <a:p>
            <a:pPr marL="0" indent="0">
              <a:buNone/>
            </a:pPr>
            <a:r>
              <a:rPr lang="ru-RU" dirty="0" smtClean="0">
                <a:latin typeface="TimesNewRomanPSMT"/>
              </a:rPr>
              <a:t>На </a:t>
            </a:r>
            <a:r>
              <a:rPr lang="ru-RU" dirty="0">
                <a:latin typeface="TimesNewRomanPSMT"/>
              </a:rPr>
              <a:t>этом этапе учитель </a:t>
            </a:r>
            <a:r>
              <a:rPr lang="ru-RU" dirty="0" smtClean="0">
                <a:latin typeface="TimesNewRomanPSMT"/>
              </a:rPr>
              <a:t>побуждает учащихся </a:t>
            </a:r>
            <a:r>
              <a:rPr lang="ru-RU" dirty="0">
                <a:latin typeface="TimesNewRomanPSMT"/>
              </a:rPr>
              <a:t>вспомнить опорные знания и умения. Осуществляется проверка </a:t>
            </a:r>
            <a:r>
              <a:rPr lang="ru-RU" dirty="0" smtClean="0">
                <a:latin typeface="TimesNewRomanPSMT"/>
              </a:rPr>
              <a:t>и, при </a:t>
            </a:r>
            <a:r>
              <a:rPr lang="ru-RU" dirty="0">
                <a:latin typeface="TimesNewRomanPSMT"/>
              </a:rPr>
              <a:t>необходимости, корректировка тех опорных, базовых знаний и умений, </a:t>
            </a:r>
            <a:r>
              <a:rPr lang="ru-RU" dirty="0" smtClean="0">
                <a:latin typeface="TimesNewRomanPSMT"/>
              </a:rPr>
              <a:t>к которым</a:t>
            </a:r>
            <a:r>
              <a:rPr lang="ru-RU" dirty="0">
                <a:latin typeface="TimesNewRomanPSMT"/>
              </a:rPr>
              <a:t>, согласно теории, должно быть приспособлено новое действие.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5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6" y="1624084"/>
            <a:ext cx="8843749" cy="509061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NewRomanPS-ItalicMT"/>
              </a:rPr>
              <a:t>3. Знакомство со схемой ООД </a:t>
            </a:r>
            <a:r>
              <a:rPr lang="ru-RU" b="1" dirty="0">
                <a:solidFill>
                  <a:schemeClr val="bg1"/>
                </a:solidFill>
                <a:latin typeface="TimesNewRomanPSMT"/>
              </a:rPr>
              <a:t>(ориентировочной основой действия</a:t>
            </a:r>
            <a:r>
              <a:rPr lang="ru-RU" b="1" dirty="0" smtClean="0">
                <a:latin typeface="TimesNewRomanPSMT"/>
              </a:rPr>
              <a:t>)-</a:t>
            </a:r>
            <a:endParaRPr lang="ru-RU" b="1" dirty="0">
              <a:latin typeface="TimesNewRomanPSMT"/>
            </a:endParaRPr>
          </a:p>
          <a:p>
            <a:pPr marL="0" indent="0">
              <a:buNone/>
            </a:pPr>
            <a:r>
              <a:rPr lang="ru-RU" dirty="0" smtClean="0">
                <a:latin typeface="TimesNewRomanPSMT"/>
              </a:rPr>
              <a:t>основой </a:t>
            </a:r>
            <a:r>
              <a:rPr lang="ru-RU" dirty="0">
                <a:latin typeface="TimesNewRomanPSMT"/>
              </a:rPr>
              <a:t>действия, представляющей собой алгоритм действия и </a:t>
            </a:r>
            <a:r>
              <a:rPr lang="ru-RU" dirty="0" smtClean="0">
                <a:latin typeface="TimesNewRomanPSMT"/>
              </a:rPr>
              <a:t>ориентиры правильности </a:t>
            </a:r>
            <a:r>
              <a:rPr lang="ru-RU" dirty="0">
                <a:latin typeface="TimesNewRomanPSMT"/>
              </a:rPr>
              <a:t>выполнения операций</a:t>
            </a:r>
            <a:r>
              <a:rPr lang="ru-RU" i="1" dirty="0">
                <a:latin typeface="TimesNewRomanPS-ItalicMT"/>
              </a:rPr>
              <a:t>. </a:t>
            </a:r>
            <a:r>
              <a:rPr lang="ru-RU" dirty="0">
                <a:latin typeface="TimesNewRomanPSMT"/>
              </a:rPr>
              <a:t>Схема может быть составлена </a:t>
            </a:r>
            <a:r>
              <a:rPr lang="ru-RU" dirty="0" smtClean="0">
                <a:latin typeface="TimesNewRomanPSMT"/>
              </a:rPr>
              <a:t>учащимися под </a:t>
            </a:r>
            <a:r>
              <a:rPr lang="ru-RU" dirty="0">
                <a:latin typeface="TimesNewRomanPSMT"/>
              </a:rPr>
              <a:t>руководством учителя и в процессе освоения действия </a:t>
            </a:r>
            <a:r>
              <a:rPr lang="ru-RU" dirty="0" smtClean="0">
                <a:latin typeface="TimesNewRomanPSMT"/>
              </a:rPr>
              <a:t>постоянно проверяться </a:t>
            </a:r>
            <a:r>
              <a:rPr lang="ru-RU" dirty="0">
                <a:latin typeface="TimesNewRomanPSMT"/>
              </a:rPr>
              <a:t>и уточняться</a:t>
            </a:r>
            <a:r>
              <a:rPr lang="ru-RU" dirty="0" smtClean="0">
                <a:latin typeface="TimesNewRomanPSMT"/>
              </a:rPr>
              <a:t>.</a:t>
            </a:r>
          </a:p>
          <a:p>
            <a:r>
              <a:rPr lang="ru-RU" b="1" i="1" dirty="0">
                <a:solidFill>
                  <a:schemeClr val="bg1"/>
                </a:solidFill>
                <a:latin typeface="TimesNewRomanPS-ItalicMT"/>
              </a:rPr>
              <a:t>4. Выполнение действия в материальном или материализованном виде.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Действие должно быть внешним, практическим. Например, </a:t>
            </a:r>
            <a:r>
              <a:rPr lang="ru-RU" dirty="0" smtClean="0">
                <a:latin typeface="TimesNewRomanPSMT"/>
              </a:rPr>
              <a:t>письменное выполнение </a:t>
            </a:r>
            <a:r>
              <a:rPr lang="ru-RU" dirty="0">
                <a:latin typeface="TimesNewRomanPSMT"/>
              </a:rPr>
              <a:t>упражнения, решение задачи, работа с прибором и т.п. </a:t>
            </a:r>
            <a:r>
              <a:rPr lang="ru-RU" dirty="0" smtClean="0">
                <a:latin typeface="TimesNewRomanPSMT"/>
              </a:rPr>
              <a:t>Ученик выполняет </a:t>
            </a:r>
            <a:r>
              <a:rPr lang="ru-RU" dirty="0">
                <a:latin typeface="TimesNewRomanPSMT"/>
              </a:rPr>
              <a:t>задание, постоянно сверяясь со схемой ООД.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25" y="0"/>
            <a:ext cx="6816842" cy="3138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436729"/>
            <a:ext cx="8775511" cy="590948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NewRomanPS-ItalicMT"/>
              </a:rPr>
              <a:t>5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</a:t>
            </a:r>
            <a:r>
              <a:rPr lang="ru-RU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внешнеречевого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без опоры на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средства.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NewRomanPS-ItalicMT"/>
              </a:rPr>
              <a:t> </a:t>
            </a:r>
            <a:r>
              <a:rPr lang="ru-RU" dirty="0">
                <a:latin typeface="TimesNewRomanPSMT"/>
              </a:rPr>
              <a:t>Операции выполняются словесно (например: устное решение </a:t>
            </a:r>
            <a:r>
              <a:rPr lang="ru-RU" dirty="0" smtClean="0">
                <a:latin typeface="TimesNewRomanPSMT"/>
              </a:rPr>
              <a:t>задачи с </a:t>
            </a:r>
            <a:r>
              <a:rPr lang="ru-RU" dirty="0">
                <a:latin typeface="TimesNewRomanPSMT"/>
              </a:rPr>
              <a:t>опорой на алгоритм УУД, проговаривание порядка работы с прибором и </a:t>
            </a:r>
            <a:r>
              <a:rPr lang="ru-RU" dirty="0" smtClean="0">
                <a:latin typeface="TimesNewRomanPSMT"/>
              </a:rPr>
              <a:t>т.п. При </a:t>
            </a:r>
            <a:r>
              <a:rPr lang="ru-RU" dirty="0">
                <a:latin typeface="TimesNewRomanPSMT"/>
              </a:rPr>
              <a:t>этом проговариваются и сами осуществляемые операции с </a:t>
            </a:r>
            <a:r>
              <a:rPr lang="ru-RU" dirty="0" smtClean="0">
                <a:latin typeface="TimesNewRomanPSMT"/>
              </a:rPr>
              <a:t>ориентирами правильности </a:t>
            </a:r>
            <a:r>
              <a:rPr lang="ru-RU" dirty="0">
                <a:latin typeface="TimesNewRomanPSMT"/>
              </a:rPr>
              <a:t>выполнения каждого шага.)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Таким образом, в устной речи отражается (и запоминается) </a:t>
            </a:r>
            <a:r>
              <a:rPr lang="ru-RU" dirty="0" smtClean="0">
                <a:latin typeface="TimesNewRomanPSMT"/>
              </a:rPr>
              <a:t>содержание схемы ООД(алгоритма), </a:t>
            </a:r>
            <a:r>
              <a:rPr lang="ru-RU" dirty="0">
                <a:latin typeface="TimesNewRomanPSMT"/>
              </a:rPr>
              <a:t>поэтому ученику уже нет </a:t>
            </a:r>
            <a:r>
              <a:rPr lang="ru-RU" dirty="0" smtClean="0">
                <a:latin typeface="TimesNewRomanPSMT"/>
              </a:rPr>
              <a:t>необходимости </a:t>
            </a:r>
            <a:r>
              <a:rPr lang="ru-RU" dirty="0">
                <a:latin typeface="TimesNewRomanPSMT"/>
              </a:rPr>
              <a:t>заглядывать в </a:t>
            </a:r>
            <a:r>
              <a:rPr lang="ru-RU" dirty="0" smtClean="0">
                <a:latin typeface="TimesNewRomanPSMT"/>
              </a:rPr>
              <a:t>её описание.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действия во внутренней речи. 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NewRomanPSMT"/>
              </a:rPr>
              <a:t>На </a:t>
            </a:r>
            <a:r>
              <a:rPr lang="ru-RU" dirty="0">
                <a:latin typeface="TimesNewRomanPSMT"/>
              </a:rPr>
              <a:t>этом </a:t>
            </a:r>
            <a:r>
              <a:rPr lang="ru-RU" dirty="0" smtClean="0">
                <a:latin typeface="TimesNewRomanPSMT"/>
              </a:rPr>
              <a:t>этапе выполнение </a:t>
            </a:r>
            <a:r>
              <a:rPr lang="ru-RU" dirty="0">
                <a:latin typeface="TimesNewRomanPSMT"/>
              </a:rPr>
              <a:t>задания сопровождается проговариванием действий в уме, «</a:t>
            </a:r>
            <a:r>
              <a:rPr lang="ru-RU" dirty="0" smtClean="0">
                <a:latin typeface="TimesNewRomanPSMT"/>
              </a:rPr>
              <a:t>про себя</a:t>
            </a:r>
            <a:r>
              <a:rPr lang="ru-RU" dirty="0">
                <a:latin typeface="TimesNewRomanPSMT"/>
              </a:rPr>
              <a:t>». При этом система действий постепенно сокращается, </a:t>
            </a:r>
            <a:r>
              <a:rPr lang="ru-RU" dirty="0" smtClean="0">
                <a:latin typeface="TimesNewRomanPSMT"/>
              </a:rPr>
              <a:t>свёртывается.</a:t>
            </a:r>
          </a:p>
          <a:p>
            <a:r>
              <a:rPr lang="ru-RU" b="1" i="1" dirty="0">
                <a:solidFill>
                  <a:schemeClr val="bg1"/>
                </a:solidFill>
                <a:latin typeface="TimesNewRomanPS-ItalicMT"/>
              </a:rPr>
              <a:t>7. Выполнение действий в умственном плане. </a:t>
            </a:r>
            <a:endParaRPr lang="ru-RU" b="1" i="1" dirty="0" smtClean="0">
              <a:solidFill>
                <a:schemeClr val="bg1"/>
              </a:solidFill>
              <a:latin typeface="TimesNewRomanPS-ItalicMT"/>
            </a:endParaRPr>
          </a:p>
          <a:p>
            <a:r>
              <a:rPr lang="ru-RU" dirty="0" smtClean="0">
                <a:latin typeface="TimesNewRomanPSMT"/>
              </a:rPr>
              <a:t>Формируется умственный  навык</a:t>
            </a:r>
            <a:r>
              <a:rPr lang="ru-RU" dirty="0">
                <a:latin typeface="TimesNewRomanPSMT"/>
              </a:rPr>
              <a:t>. Действие осуществляется без слов, не осознается, автоматизируется.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EBEBEB"/>
                </a:solidFill>
              </a:rPr>
              <a:t>Мастерская </a:t>
            </a:r>
            <a:r>
              <a:rPr lang="ru-RU" sz="2800" dirty="0" smtClean="0">
                <a:solidFill>
                  <a:srgbClr val="EBEBEB"/>
                </a:solidFill>
              </a:rPr>
              <a:t>учителя русского языка </a:t>
            </a:r>
            <a:r>
              <a:rPr lang="ru-RU" sz="2800" dirty="0" err="1" smtClean="0">
                <a:solidFill>
                  <a:srgbClr val="EBEBEB"/>
                </a:solidFill>
              </a:rPr>
              <a:t>Марасановой</a:t>
            </a:r>
            <a:r>
              <a:rPr lang="ru-RU" sz="2800" dirty="0" smtClean="0">
                <a:solidFill>
                  <a:srgbClr val="EBEBEB"/>
                </a:solidFill>
              </a:rPr>
              <a:t> М.Т.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Мастер-класс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по теме «Буквы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О и 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 в корнях -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кос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- – -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кас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drive.google.com/file/d/1uP53SxYZD2sSBu6mApwt9yRITPQHwoA6/view?usp=sharing</a:t>
            </a:r>
            <a:endParaRPr lang="ru-RU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57086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1255594"/>
            <a:ext cx="7470139" cy="511790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«Применение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квиз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-технологии в образовании»,</a:t>
            </a:r>
          </a:p>
          <a:p>
            <a:pPr marL="0" indent="0" algn="ctr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к.п.н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О.Г. Груздова: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cyberleninka.ru/article/n/primenenie-kviz-tehnologii-v-obrazovanii/viewer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EBEBEB"/>
                </a:solidFill>
              </a:rPr>
              <a:t>Мастерская </a:t>
            </a:r>
            <a:r>
              <a:rPr lang="ru-RU" sz="2800" dirty="0" smtClean="0">
                <a:solidFill>
                  <a:srgbClr val="EBEBEB"/>
                </a:solidFill>
              </a:rPr>
              <a:t>учителя ИЗО </a:t>
            </a:r>
            <a:r>
              <a:rPr lang="ru-RU" sz="2800" dirty="0" err="1" smtClean="0">
                <a:solidFill>
                  <a:srgbClr val="EBEBEB"/>
                </a:solidFill>
              </a:rPr>
              <a:t>Скотниковой</a:t>
            </a:r>
            <a:r>
              <a:rPr lang="ru-RU" sz="2800" dirty="0" smtClean="0">
                <a:solidFill>
                  <a:srgbClr val="EBEBEB"/>
                </a:solidFill>
              </a:rPr>
              <a:t> С.А.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Сайт для создания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квиза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https://myquiz.ru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Видеоинструкция</a:t>
            </a:r>
            <a:r>
              <a:rPr lang="ru-RU" dirty="0" smtClean="0"/>
              <a:t> по составлению </a:t>
            </a:r>
            <a:r>
              <a:rPr lang="ru-RU" dirty="0" err="1" smtClean="0"/>
              <a:t>квиза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drive.google.com/file/d/1RRD_BsEkAYEHxjQDnXeKaNRwJMw0Ut4s/view?usp=sharing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Выступление из опыта работы учителя ИЗО </a:t>
            </a:r>
            <a:r>
              <a:rPr lang="ru-RU" dirty="0" err="1" smtClean="0">
                <a:hlinkClick r:id="rId4"/>
              </a:rPr>
              <a:t>Скотниковой</a:t>
            </a:r>
            <a:r>
              <a:rPr lang="ru-RU" dirty="0" smtClean="0">
                <a:hlinkClick r:id="rId4"/>
              </a:rPr>
              <a:t> С.А.: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drive.google.com/file/d/1HO6iFudRsaM71WJGEcpC0UMuDG9D3h4X/view?usp=sharing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171" y="1358298"/>
            <a:ext cx="7860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AutoNum type="arabicPeriod"/>
            </a:pPr>
            <a:r>
              <a:rPr lang="ru-RU" altLang="ru-RU" sz="1400" smtClean="0"/>
              <a:t>Формирование </a:t>
            </a:r>
            <a:r>
              <a:rPr lang="ru-RU" altLang="ru-RU" sz="1400" dirty="0"/>
              <a:t>универсальных учебных действий в основной школе: от действия к мысли. Система заданий: пособие для учителя/ [А.Г. </a:t>
            </a:r>
            <a:r>
              <a:rPr lang="ru-RU" altLang="ru-RU" sz="1400" dirty="0" err="1"/>
              <a:t>Асмолов</a:t>
            </a:r>
            <a:r>
              <a:rPr lang="ru-RU" altLang="ru-RU" sz="1400" dirty="0"/>
              <a:t>, Г.В. </a:t>
            </a:r>
            <a:r>
              <a:rPr lang="ru-RU" altLang="ru-RU" sz="1400" dirty="0" err="1"/>
              <a:t>Бурменская</a:t>
            </a:r>
            <a:r>
              <a:rPr lang="ru-RU" altLang="ru-RU" sz="1400" dirty="0"/>
              <a:t>, И.А. Володарская и др.]; под ред. А.Г. </a:t>
            </a:r>
            <a:r>
              <a:rPr lang="ru-RU" altLang="ru-RU" sz="1400" dirty="0" err="1"/>
              <a:t>Асмолова</a:t>
            </a:r>
            <a:r>
              <a:rPr lang="ru-RU" altLang="ru-RU" sz="1400" dirty="0"/>
              <a:t>. – 3-е изд. – М.: Просвещение, 2013. – 159 с.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400" dirty="0"/>
              <a:t>Современные педагогические и информационные технологии в системе образования: Учебное пособие / Е. С. </a:t>
            </a:r>
            <a:r>
              <a:rPr lang="ru-RU" sz="1400" dirty="0" err="1"/>
              <a:t>Полат</a:t>
            </a:r>
            <a:r>
              <a:rPr lang="ru-RU" sz="1400" dirty="0"/>
              <a:t> , М. Ю. </a:t>
            </a:r>
            <a:r>
              <a:rPr lang="ru-RU" sz="1400" dirty="0" err="1"/>
              <a:t>Бухаркина</a:t>
            </a:r>
            <a:r>
              <a:rPr lang="ru-RU" sz="1400" dirty="0"/>
              <a:t>, — М.: Издательский центр «Академия», 2007.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400" dirty="0"/>
              <a:t>Новые педагогические и информационные технологии в системе образования: Учебное пособие / Е. С. </a:t>
            </a:r>
            <a:r>
              <a:rPr lang="ru-RU" sz="1400" dirty="0" err="1"/>
              <a:t>Полат</a:t>
            </a:r>
            <a:r>
              <a:rPr lang="ru-RU" sz="1400" dirty="0"/>
              <a:t> , М. Ю. </a:t>
            </a:r>
            <a:r>
              <a:rPr lang="ru-RU" sz="1400" dirty="0" err="1"/>
              <a:t>Бухаркина</a:t>
            </a:r>
            <a:r>
              <a:rPr lang="ru-RU" sz="1400" dirty="0"/>
              <a:t>, М. В. Моисеева, А. Е. Петров; под ред. Е. С. </a:t>
            </a:r>
            <a:r>
              <a:rPr lang="ru-RU" sz="1400" dirty="0" err="1"/>
              <a:t>Полат</a:t>
            </a:r>
            <a:r>
              <a:rPr lang="ru-RU" sz="1400" dirty="0"/>
              <a:t> . — М.: Издательский центр «Академия», 2005</a:t>
            </a:r>
            <a:r>
              <a:rPr lang="ru-RU" sz="1400" dirty="0" smtClean="0"/>
              <a:t>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400" dirty="0" err="1"/>
              <a:t>Герт</a:t>
            </a:r>
            <a:r>
              <a:rPr lang="ru-RU" sz="1400" dirty="0"/>
              <a:t> В.А. Индивидуальность и индивидуализация человека // Педагогическое образование в России, 2014. №4. С. 209-214.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1400" dirty="0"/>
              <a:t>Гребенюк О.С., Гребенюк Т.Б. Основы педагогики индивидуальности: Учеб. пособие / </a:t>
            </a:r>
            <a:r>
              <a:rPr lang="ru-RU" sz="1400" dirty="0" err="1"/>
              <a:t>Калинингр</a:t>
            </a:r>
            <a:r>
              <a:rPr lang="ru-RU" sz="1400" dirty="0"/>
              <a:t>. ун-т. – Калининград, 2000. – 572 с.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739909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44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479" y="559558"/>
            <a:ext cx="8570794" cy="6124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444444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Притча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Король и министр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Король </a:t>
            </a:r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предложил испытание, чтобы выбрать достойного на пост министра. Собралось множество людей. Он подвел всех к двери в дальнем углу сада. Дверь была огромная. «Кто сможет открыть ее?» — спросил король. Придворные по очереди выходили вперед, оглядывали дверь, говорили «нет» и отходили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Другие, слыша, что говорят их предшественники, вообще не решались на испытание. 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  Только </a:t>
            </a:r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один визирь подошел к двери, внимательно посмотрел на нее, потрогал ее руками, испробовал много способов сдвинуть ее и, наконец, дернул сильным рывком. Д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верь </a:t>
            </a:r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открылась. Она была оставлена неплотно прикрытой, и необходимо было только желание осознать это и мужество действовать решительно. </a:t>
            </a:r>
            <a:endParaRPr lang="ru-RU" sz="2200" dirty="0" smtClean="0">
              <a:solidFill>
                <a:schemeClr val="bg1"/>
              </a:solidFill>
              <a:latin typeface="Robot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   Король </a:t>
            </a:r>
            <a:r>
              <a:rPr lang="ru-RU" sz="2200" dirty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сказал: «Ты получишь пост при дворе, потому что ты не полагался только на то, что видел и слышал, ты привел в действие собственные силы и рискнул </a:t>
            </a:r>
            <a:r>
              <a:rPr lang="ru-RU" sz="2200" dirty="0" smtClean="0">
                <a:solidFill>
                  <a:schemeClr val="bg1"/>
                </a:solidFill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попробовать».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407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учителя при реализации  ОФГОС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12" y="1853248"/>
            <a:ext cx="7765577" cy="4356483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9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Если </a:t>
            </a:r>
            <a:r>
              <a:rPr lang="ru-RU" sz="29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мы сегодня будем учить детей как вчера</a:t>
            </a:r>
            <a:r>
              <a:rPr lang="ru-RU" sz="29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9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мы украдем у них </a:t>
            </a:r>
            <a:r>
              <a:rPr lang="ru-RU" sz="29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завтра</a:t>
            </a:r>
          </a:p>
          <a:p>
            <a:pPr marL="0" indent="0" algn="r">
              <a:buNone/>
            </a:pP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Джон </a:t>
            </a:r>
            <a:r>
              <a:rPr lang="ru-RU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Дьюи</a:t>
            </a:r>
            <a:endParaRPr lang="ru-RU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	</a:t>
            </a:r>
            <a:r>
              <a:rPr lang="ru-RU" b="1" dirty="0" smtClean="0"/>
              <a:t>В обновленном  образовательном стандарте </a:t>
            </a:r>
            <a:r>
              <a:rPr lang="ru-RU" b="1" dirty="0"/>
              <a:t>разработчики постарались сформулировать, каким должен быть современный учитель. </a:t>
            </a:r>
            <a:endParaRPr lang="ru-RU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Во-первых</a:t>
            </a:r>
            <a:r>
              <a:rPr lang="ru-RU" b="1" dirty="0"/>
              <a:t>, это профессионал, который: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демонстрирует универсальные и предметные способы действий;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инициирует пробные действия учащихся;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консультирует, корректирует их действия;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ищет способы включить в работу каждого ученика.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Во-вторых</a:t>
            </a:r>
            <a:r>
              <a:rPr lang="ru-RU" b="1" dirty="0"/>
              <a:t>, это воспитатель, который: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создаёт условия для приобретения детьми жизненного опыта;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           - является «соучастником» событий.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Учитель </a:t>
            </a:r>
            <a:r>
              <a:rPr lang="ru-RU" b="1" dirty="0"/>
              <a:t>также оказывает адресную помощь ребёнку, не избавляя его от проблемной </a:t>
            </a:r>
            <a:r>
              <a:rPr lang="ru-RU" b="1" dirty="0" smtClean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ситуации</a:t>
            </a:r>
            <a:r>
              <a:rPr lang="ru-RU" b="1" dirty="0"/>
              <a:t>, но помогая её преодолевать (позиция педагогической поддержки).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 С</a:t>
            </a:r>
            <a:r>
              <a:rPr lang="ru-RU" b="1" dirty="0" smtClean="0"/>
              <a:t>овременный </a:t>
            </a:r>
            <a:r>
              <a:rPr lang="ru-RU" b="1" dirty="0"/>
              <a:t>учитель должен быть </a:t>
            </a:r>
            <a:r>
              <a:rPr lang="ru-RU" b="1" dirty="0" smtClean="0"/>
              <a:t>ИКТ-компетентен.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Задача </a:t>
            </a:r>
            <a:r>
              <a:rPr lang="ru-RU" b="1" dirty="0"/>
              <a:t>школы на современном этапе - не дать объем знаний, а научить </a:t>
            </a:r>
            <a:r>
              <a:rPr lang="ru-RU" b="1" dirty="0" smtClean="0"/>
              <a:t>учиться,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Используя системно-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подход в обучении.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45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4" y="545909"/>
            <a:ext cx="7055380" cy="859809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и логика урока «открытия» </a:t>
            </a:r>
            <a:br>
              <a:rPr lang="ru-RU" sz="2800" dirty="0" smtClean="0"/>
            </a:br>
            <a:r>
              <a:rPr lang="ru-RU" sz="2800" dirty="0" smtClean="0"/>
              <a:t>новых знаний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474" y="1910687"/>
            <a:ext cx="6711654" cy="2743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docs.google.com/document/d/14IBGornZG4jF3yawm6SPPCOy4fwx-cr1/edit?usp=sharing&amp;ouid=102067254789056746424&amp;rtpof=true&amp;sd=true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4709" y="452718"/>
            <a:ext cx="8031494" cy="1021240"/>
          </a:xfrm>
        </p:spPr>
        <p:txBody>
          <a:bodyPr/>
          <a:lstStyle/>
          <a:p>
            <a:pPr algn="ctr"/>
            <a:r>
              <a:rPr lang="ru-RU" sz="3600" dirty="0" smtClean="0"/>
              <a:t>Мастерская </a:t>
            </a:r>
            <a:r>
              <a:rPr lang="ru-RU" sz="2800" dirty="0" smtClean="0"/>
              <a:t>учителя начальных классов </a:t>
            </a:r>
            <a:r>
              <a:rPr lang="ru-RU" sz="3600" dirty="0" smtClean="0"/>
              <a:t>Даниловой Т.В.</a:t>
            </a:r>
            <a:endParaRPr lang="ru-RU" sz="36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13899" y="1719619"/>
            <a:ext cx="8830101" cy="360300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в 3 классе по окружающему миру по теме «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безопасность» 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://drive.google.com/file/d/1kk6SNm4MeG7diheeSabBSV0Lawl5LR_m/view?usp=sharinghttps://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drive.google.com/drive/folders/1x_T122BrtqCbcfi3Q6QGHa73UAF1Kqtz?usp=sharing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24742" y="4032913"/>
            <a:ext cx="7151427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95534"/>
            <a:ext cx="7280866" cy="1569493"/>
          </a:xfrm>
        </p:spPr>
        <p:txBody>
          <a:bodyPr/>
          <a:lstStyle/>
          <a:p>
            <a:pPr algn="ctr"/>
            <a:r>
              <a:rPr lang="ru-RU" sz="3200" dirty="0" smtClean="0"/>
              <a:t>Мастерская</a:t>
            </a:r>
            <a:r>
              <a:rPr lang="ru-RU" dirty="0" smtClean="0"/>
              <a:t> </a:t>
            </a:r>
            <a:r>
              <a:rPr lang="ru-RU" sz="2800" dirty="0" smtClean="0"/>
              <a:t>учителя начальных классов Даниловой Т.В.</a:t>
            </a:r>
            <a:br>
              <a:rPr lang="ru-RU" sz="28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мотивации открытого урока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 классе по окружающему миру по теме «Экологическая безопасность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drive.google.com/file/d/1tWYVXpg-C6Bw3lSq8g1ENjrUoPV9JCpS/view?usp=sharing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Выступление из опыта работы Даниловой Т.В. «Конструирование современного урока»: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drive.google.com/file/d/1QQokWQPRUbB_dxZwLccd_SuvZoBbor6b/view?usp=sharing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0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09" y="109182"/>
            <a:ext cx="8167971" cy="1419367"/>
          </a:xfrm>
        </p:spPr>
        <p:txBody>
          <a:bodyPr/>
          <a:lstStyle/>
          <a:p>
            <a:pPr algn="ctr"/>
            <a:r>
              <a:rPr lang="ru-RU" sz="2400" b="1" dirty="0" smtClean="0"/>
              <a:t>Мастерская </a:t>
            </a:r>
            <a:r>
              <a:rPr lang="ru-RU" sz="2000" dirty="0" smtClean="0"/>
              <a:t>учителя начальных классов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Исаковой И.А.</a:t>
            </a:r>
            <a:br>
              <a:rPr lang="ru-RU" sz="2400" b="1" dirty="0" smtClean="0"/>
            </a:br>
            <a:r>
              <a:rPr lang="ru-RU" sz="2000" b="1" i="1" dirty="0" smtClean="0"/>
              <a:t>Алгоритм обучающегося по исследовательской деятельности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3660" y="1981200"/>
            <a:ext cx="2210725" cy="5762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Формулировка гипотезы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/>
              <a:t>Предположим, что ….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85559" y="1981200"/>
            <a:ext cx="2879383" cy="5762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Доказательства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439331" cy="3589338"/>
          </a:xfrm>
        </p:spPr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572858" y="1981201"/>
            <a:ext cx="2793219" cy="43445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>
          <a:xfrm>
            <a:off x="5704763" y="2667000"/>
            <a:ext cx="2825087" cy="3419901"/>
          </a:xfrm>
        </p:spPr>
        <p:txBody>
          <a:bodyPr/>
          <a:lstStyle/>
          <a:p>
            <a:r>
              <a:rPr lang="ru-RU" dirty="0" smtClean="0"/>
              <a:t>Наша гипотеза не подтвердилась, так как ….</a:t>
            </a:r>
          </a:p>
          <a:p>
            <a:endParaRPr lang="ru-RU" dirty="0"/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dirty="0">
                <a:solidFill>
                  <a:prstClr val="white"/>
                </a:solidFill>
              </a:rPr>
              <a:t>Наша гипотеза </a:t>
            </a:r>
            <a:r>
              <a:rPr lang="ru-RU" dirty="0" smtClean="0">
                <a:solidFill>
                  <a:prstClr val="white"/>
                </a:solidFill>
              </a:rPr>
              <a:t>подтвердилась:…….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Мастерская </a:t>
            </a:r>
            <a:r>
              <a:rPr lang="ru-RU" sz="2400" dirty="0" smtClean="0"/>
              <a:t>учителя английского языка </a:t>
            </a:r>
            <a:r>
              <a:rPr lang="ru-RU" dirty="0" err="1" smtClean="0"/>
              <a:t>Голдобиной</a:t>
            </a:r>
            <a:r>
              <a:rPr lang="ru-RU" dirty="0" smtClean="0"/>
              <a:t> В.А.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Урок английского языка в 6 </a:t>
            </a:r>
            <a:r>
              <a:rPr lang="ru-RU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классе</a:t>
            </a:r>
            <a:r>
              <a:rPr lang="ru-RU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drive.google.com/file/d/1OCkCTHzV6rpccH8rmA6ce67biHPEi0C4/view?usp=drive_link</a:t>
            </a:r>
            <a:endParaRPr lang="ru-RU" u="sng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drive.google.com/drive/home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5"/>
          <a:srcRect t="14830" b="8460"/>
          <a:stretch/>
        </p:blipFill>
        <p:spPr bwMode="auto">
          <a:xfrm>
            <a:off x="691223" y="3220873"/>
            <a:ext cx="8220766" cy="2729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6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3743</TotalTime>
  <Words>1304</Words>
  <Application>Microsoft Office PowerPoint</Application>
  <PresentationFormat>Экран (4:3)</PresentationFormat>
  <Paragraphs>242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</vt:lpstr>
      <vt:lpstr>Calibri</vt:lpstr>
      <vt:lpstr>Century Gothic</vt:lpstr>
      <vt:lpstr>Roboto-Regular</vt:lpstr>
      <vt:lpstr>Times New Roman</vt:lpstr>
      <vt:lpstr>TimesNewRomanPS-ItalicMT</vt:lpstr>
      <vt:lpstr>TimesNewRomanPSMT</vt:lpstr>
      <vt:lpstr>Wingdings 3</vt:lpstr>
      <vt:lpstr>Ион</vt:lpstr>
      <vt:lpstr> “Современный урок в соответствии с требованиями ОФГОС: мастерская учителя МАОУ СШ № 11”</vt:lpstr>
      <vt:lpstr>Оглавление</vt:lpstr>
      <vt:lpstr>Презентация PowerPoint</vt:lpstr>
      <vt:lpstr>Особенности работы учителя при реализации  ОФГОС </vt:lpstr>
      <vt:lpstr>Структура и логика урока «открытия»  новых знаний</vt:lpstr>
      <vt:lpstr>Мастерская учителя начальных классов Даниловой Т.В.</vt:lpstr>
      <vt:lpstr>Мастерская учителя начальных классов Даниловой Т.В. </vt:lpstr>
      <vt:lpstr>Мастерская учителя начальных классов  Исаковой И.А. Алгоритм обучающегося по исследовательской деятельности  </vt:lpstr>
      <vt:lpstr>Мастерская учителя английского языка Голдобиной В.А.</vt:lpstr>
      <vt:lpstr>Мастерская учителя английского языка Голдобиной В.А.</vt:lpstr>
      <vt:lpstr>Опыт педагогов МБОУ Огурская СОШ  Красноярский край</vt:lpstr>
      <vt:lpstr>Презентация PowerPoint</vt:lpstr>
      <vt:lpstr>Презентация PowerPoint</vt:lpstr>
      <vt:lpstr>Мастерская учителя начальных классов  Тавлихановой Н.Н.</vt:lpstr>
      <vt:lpstr>Мастерская учителя начальных классов Тавлихановой Н.Н.: Использование технологии педагогический универсальный дизайн</vt:lpstr>
      <vt:lpstr>Педагогический универсальный дизайн: результаты диагностики</vt:lpstr>
      <vt:lpstr>Мастерская учителя начальных классов Кандалиной В.С.</vt:lpstr>
      <vt:lpstr>Мастерская учителя начальных классов Блиновой М.С.</vt:lpstr>
      <vt:lpstr>Проектная деятельность </vt:lpstr>
      <vt:lpstr>Проектная деятельность </vt:lpstr>
      <vt:lpstr>Мастерская учителя географии,  к.г.н. Кораблевой О.В.</vt:lpstr>
      <vt:lpstr>Презентация PowerPoint</vt:lpstr>
      <vt:lpstr>П.Я. Гальперин дает рекомендации:</vt:lpstr>
      <vt:lpstr>Презентация PowerPoint</vt:lpstr>
      <vt:lpstr>Презентация PowerPoint</vt:lpstr>
      <vt:lpstr>Мастерская учителя русского языка Марасановой М.Т.</vt:lpstr>
      <vt:lpstr>Презентация PowerPoint</vt:lpstr>
      <vt:lpstr>Мастерская учителя ИЗО Скотниковой С.А.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образовательного процесса в школьной географии</dc:title>
  <dc:creator>Александр Порываев</dc:creator>
  <cp:lastModifiedBy>unip2011@yandex.ru</cp:lastModifiedBy>
  <cp:revision>428</cp:revision>
  <dcterms:created xsi:type="dcterms:W3CDTF">2019-03-25T11:25:11Z</dcterms:created>
  <dcterms:modified xsi:type="dcterms:W3CDTF">2024-06-21T07:20:48Z</dcterms:modified>
</cp:coreProperties>
</file>